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5" r:id="rId9"/>
    <p:sldId id="266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94694"/>
  </p:normalViewPr>
  <p:slideViewPr>
    <p:cSldViewPr snapToGrid="0">
      <p:cViewPr varScale="1">
        <p:scale>
          <a:sx n="121" d="100"/>
          <a:sy n="121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93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73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396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614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886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37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66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972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06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95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1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5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17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25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31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15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92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836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F35C1-A748-998F-5480-F148BF50BD90}"/>
              </a:ext>
            </a:extLst>
          </p:cNvPr>
          <p:cNvSpPr txBox="1"/>
          <p:nvPr/>
        </p:nvSpPr>
        <p:spPr>
          <a:xfrm>
            <a:off x="1187296" y="1215132"/>
            <a:ext cx="9817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5400" b="1" i="0" dirty="0">
                <a:effectLst/>
              </a:rPr>
              <a:t>Measuring Salinity in the Habitat beneath the Antarctic Ice Shelves</a:t>
            </a:r>
            <a:endParaRPr lang="en-GB" sz="5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305E7-4AF5-4095-2A47-651451343D39}"/>
              </a:ext>
            </a:extLst>
          </p:cNvPr>
          <p:cNvSpPr txBox="1"/>
          <p:nvPr/>
        </p:nvSpPr>
        <p:spPr>
          <a:xfrm>
            <a:off x="4341352" y="3365323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Author: Cameron Clark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E081A-77BA-9328-C5D5-E0235B78B7BC}"/>
              </a:ext>
            </a:extLst>
          </p:cNvPr>
          <p:cNvSpPr txBox="1"/>
          <p:nvPr/>
        </p:nvSpPr>
        <p:spPr>
          <a:xfrm>
            <a:off x="3995605" y="4912693"/>
            <a:ext cx="4200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Department of Electrical Engineering</a:t>
            </a:r>
          </a:p>
          <a:p>
            <a:pPr algn="ctr"/>
            <a:r>
              <a:rPr lang="en-GB" dirty="0"/>
              <a:t>University of Cape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4D03D-6D76-0820-FE6C-44C1B31CF198}"/>
              </a:ext>
            </a:extLst>
          </p:cNvPr>
          <p:cNvSpPr txBox="1"/>
          <p:nvPr/>
        </p:nvSpPr>
        <p:spPr>
          <a:xfrm>
            <a:off x="4309164" y="4139008"/>
            <a:ext cx="3541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Supervisor: Justin Pead</a:t>
            </a:r>
          </a:p>
        </p:txBody>
      </p:sp>
    </p:spTree>
    <p:extLst>
      <p:ext uri="{BB962C8B-B14F-4D97-AF65-F5344CB8AC3E}">
        <p14:creationId xmlns:p14="http://schemas.microsoft.com/office/powerpoint/2010/main" val="51834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C555-7571-FA64-85B5-797655CF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6D8F5F2-F22F-E50C-7000-4037C8AAE27A}"/>
              </a:ext>
            </a:extLst>
          </p:cNvPr>
          <p:cNvSpPr txBox="1"/>
          <p:nvPr/>
        </p:nvSpPr>
        <p:spPr>
          <a:xfrm>
            <a:off x="566306" y="504677"/>
            <a:ext cx="4164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Recommendations</a:t>
            </a:r>
            <a:endParaRPr lang="en-GB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52615-9523-3859-67C7-C358A1E7A297}"/>
              </a:ext>
            </a:extLst>
          </p:cNvPr>
          <p:cNvSpPr txBox="1"/>
          <p:nvPr/>
        </p:nvSpPr>
        <p:spPr>
          <a:xfrm>
            <a:off x="220728" y="1494815"/>
            <a:ext cx="115521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Pump a sample of water over the electrodes to prevent the priming effect in the voltage sweeps.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Creating a probe dedicated for measuring AC responses.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Use an LCD on the controller.</a:t>
            </a:r>
          </a:p>
          <a:p>
            <a:pPr marL="457200" indent="-457200">
              <a:buFontTx/>
              <a:buChar char="-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0065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E887A-043D-BD25-AAE3-1D181AD5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562A1E-328F-78E8-3887-C3D0AA026FEB}"/>
              </a:ext>
            </a:extLst>
          </p:cNvPr>
          <p:cNvSpPr txBox="1"/>
          <p:nvPr/>
        </p:nvSpPr>
        <p:spPr>
          <a:xfrm>
            <a:off x="1187296" y="1162880"/>
            <a:ext cx="981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5400" b="1" dirty="0"/>
              <a:t>Thank you</a:t>
            </a:r>
            <a:endParaRPr lang="en-GB" sz="5400" b="1" dirty="0"/>
          </a:p>
        </p:txBody>
      </p:sp>
      <p:pic>
        <p:nvPicPr>
          <p:cNvPr id="2" name="Picture 1" descr="A green circuit board with red buttons and red caps&#10;&#10;Description automatically generated">
            <a:extLst>
              <a:ext uri="{FF2B5EF4-FFF2-40B4-BE49-F238E27FC236}">
                <a16:creationId xmlns:a16="http://schemas.microsoft.com/office/drawing/2014/main" id="{FEB9427A-2FC9-7525-4571-929E3B9960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369" y="2609156"/>
            <a:ext cx="6392157" cy="3566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B794EE-12C6-1DB8-1B2C-A7BB2BC969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7448" y="2609156"/>
            <a:ext cx="3202734" cy="35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4883F-4166-70CC-26EA-D69BC707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465006-90E2-3498-F75F-58E75EE0FF0F}"/>
              </a:ext>
            </a:extLst>
          </p:cNvPr>
          <p:cNvSpPr txBox="1"/>
          <p:nvPr/>
        </p:nvSpPr>
        <p:spPr>
          <a:xfrm>
            <a:off x="566306" y="504677"/>
            <a:ext cx="2709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Background</a:t>
            </a:r>
            <a:endParaRPr lang="en-GB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BAEBE-66B1-10FD-65A0-2357CF22EA21}"/>
              </a:ext>
            </a:extLst>
          </p:cNvPr>
          <p:cNvSpPr txBox="1"/>
          <p:nvPr/>
        </p:nvSpPr>
        <p:spPr>
          <a:xfrm>
            <a:off x="220381" y="1421053"/>
            <a:ext cx="11304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Antarctic ice shelves are a habitat for microorganisms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Brine channels and ocean water form a mixing zone beneath the ice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B16CA9-CD85-84AD-70CD-C6124A43D7D0}"/>
              </a:ext>
            </a:extLst>
          </p:cNvPr>
          <p:cNvGrpSpPr/>
          <p:nvPr/>
        </p:nvGrpSpPr>
        <p:grpSpPr>
          <a:xfrm>
            <a:off x="5872746" y="2853732"/>
            <a:ext cx="5534747" cy="3821547"/>
            <a:chOff x="6604775" y="381383"/>
            <a:chExt cx="4598160" cy="3174867"/>
          </a:xfrm>
        </p:grpSpPr>
        <p:pic>
          <p:nvPicPr>
            <p:cNvPr id="9" name="Picture 8" descr="Close-up of a crystal of ice&#10;&#10;Description automatically generated">
              <a:extLst>
                <a:ext uri="{FF2B5EF4-FFF2-40B4-BE49-F238E27FC236}">
                  <a16:creationId xmlns:a16="http://schemas.microsoft.com/office/drawing/2014/main" id="{1AA71748-9DE0-1CDA-014E-7250DA912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8855" y="381383"/>
              <a:ext cx="3810000" cy="2870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0E8F4F-F6CC-8D15-EDBE-28B250584C6D}"/>
                </a:ext>
              </a:extLst>
            </p:cNvPr>
            <p:cNvSpPr txBox="1"/>
            <p:nvPr/>
          </p:nvSpPr>
          <p:spPr>
            <a:xfrm>
              <a:off x="6604775" y="3254106"/>
              <a:ext cx="4598160" cy="302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Brine Channels</a:t>
              </a:r>
              <a:r>
                <a:rPr lang="en-GB" sz="1400" dirty="0"/>
                <a:t>. Source: </a:t>
              </a:r>
              <a:r>
                <a:rPr lang="en-GB" sz="1400" dirty="0" err="1"/>
                <a:t>greenedge-expeditions.com</a:t>
              </a:r>
              <a:endParaRPr lang="en-GB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0B5ED1-B496-3039-11A3-B5386DB940F2}"/>
              </a:ext>
            </a:extLst>
          </p:cNvPr>
          <p:cNvGrpSpPr/>
          <p:nvPr/>
        </p:nvGrpSpPr>
        <p:grpSpPr>
          <a:xfrm>
            <a:off x="475057" y="2853732"/>
            <a:ext cx="5024309" cy="3900721"/>
            <a:chOff x="7419944" y="248896"/>
            <a:chExt cx="4147312" cy="3219847"/>
          </a:xfrm>
        </p:grpSpPr>
        <p:pic>
          <p:nvPicPr>
            <p:cNvPr id="13" name="Picture 12" descr="A diagram of a foot&#10;&#10;Description automatically generated">
              <a:extLst>
                <a:ext uri="{FF2B5EF4-FFF2-40B4-BE49-F238E27FC236}">
                  <a16:creationId xmlns:a16="http://schemas.microsoft.com/office/drawing/2014/main" id="{C6889D44-849B-FBA4-8024-4FCC46EA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8215" y="248896"/>
              <a:ext cx="3950771" cy="29120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3DAAB4-FFCC-0900-1D72-AA39305EF1EC}"/>
                </a:ext>
              </a:extLst>
            </p:cNvPr>
            <p:cNvSpPr txBox="1"/>
            <p:nvPr/>
          </p:nvSpPr>
          <p:spPr>
            <a:xfrm>
              <a:off x="7419944" y="3160966"/>
              <a:ext cx="4147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Antarctic Ice Shelves</a:t>
              </a:r>
              <a:r>
                <a:rPr lang="en-GB" sz="1400" dirty="0"/>
                <a:t>. Source: </a:t>
              </a:r>
              <a:r>
                <a:rPr lang="en-GB" sz="1400" dirty="0" err="1"/>
                <a:t>AntarcticGlaciers.org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173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4367A-531C-336E-FA30-94E76A82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46E8837-00B4-9231-C766-38FB3FFCEDE7}"/>
              </a:ext>
            </a:extLst>
          </p:cNvPr>
          <p:cNvGrpSpPr/>
          <p:nvPr/>
        </p:nvGrpSpPr>
        <p:grpSpPr>
          <a:xfrm>
            <a:off x="974953" y="3429000"/>
            <a:ext cx="5250047" cy="3252804"/>
            <a:chOff x="949786" y="3413295"/>
            <a:chExt cx="5250047" cy="325280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1802CF-AFBD-D6BD-76D7-5138FCE7C16F}"/>
                </a:ext>
              </a:extLst>
            </p:cNvPr>
            <p:cNvSpPr txBox="1"/>
            <p:nvPr/>
          </p:nvSpPr>
          <p:spPr>
            <a:xfrm>
              <a:off x="1194820" y="6353322"/>
              <a:ext cx="4759977" cy="312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Large CTD</a:t>
              </a:r>
              <a:r>
                <a:rPr lang="en-GB" sz="1400" dirty="0"/>
                <a:t>. Source: </a:t>
              </a:r>
              <a:r>
                <a:rPr lang="en-GB" sz="1400" dirty="0" err="1"/>
                <a:t>oceanexplorer.noaa.gov</a:t>
              </a:r>
              <a:endParaRPr lang="en-GB" sz="1400" dirty="0"/>
            </a:p>
          </p:txBody>
        </p:sp>
        <p:pic>
          <p:nvPicPr>
            <p:cNvPr id="4" name="Picture 3" descr="A close-up of a machine&#10;&#10;Description automatically generated">
              <a:extLst>
                <a:ext uri="{FF2B5EF4-FFF2-40B4-BE49-F238E27FC236}">
                  <a16:creationId xmlns:a16="http://schemas.microsoft.com/office/drawing/2014/main" id="{ED15688F-F779-980F-8B76-6AF1C9D4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786" y="3413295"/>
              <a:ext cx="5250047" cy="294002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0ED09-AC05-A047-0829-2EE4361C0989}"/>
              </a:ext>
            </a:extLst>
          </p:cNvPr>
          <p:cNvGrpSpPr/>
          <p:nvPr/>
        </p:nvGrpSpPr>
        <p:grpSpPr>
          <a:xfrm>
            <a:off x="8069872" y="259726"/>
            <a:ext cx="4283337" cy="6338548"/>
            <a:chOff x="7708132" y="259726"/>
            <a:chExt cx="4283337" cy="63385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75CC98-CA72-921E-B3B1-2A98C1AA0B89}"/>
                </a:ext>
              </a:extLst>
            </p:cNvPr>
            <p:cNvSpPr txBox="1"/>
            <p:nvPr/>
          </p:nvSpPr>
          <p:spPr>
            <a:xfrm>
              <a:off x="7708132" y="6280402"/>
              <a:ext cx="4283337" cy="317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Handheld CTD</a:t>
              </a:r>
              <a:r>
                <a:rPr lang="en-GB" sz="1400" dirty="0"/>
                <a:t>. Source: ecotao0store.co.za</a:t>
              </a:r>
            </a:p>
          </p:txBody>
        </p:sp>
        <p:pic>
          <p:nvPicPr>
            <p:cNvPr id="7" name="Picture 6" descr="A close-up of a device&#10;&#10;Description automatically generated">
              <a:extLst>
                <a:ext uri="{FF2B5EF4-FFF2-40B4-BE49-F238E27FC236}">
                  <a16:creationId xmlns:a16="http://schemas.microsoft.com/office/drawing/2014/main" id="{44D19C4A-F0BB-C88C-9487-63862DE1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4610" y="259726"/>
              <a:ext cx="3331084" cy="58934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07CA59-04B9-07FB-716E-BDB7D5321952}"/>
              </a:ext>
            </a:extLst>
          </p:cNvPr>
          <p:cNvSpPr txBox="1"/>
          <p:nvPr/>
        </p:nvSpPr>
        <p:spPr>
          <a:xfrm>
            <a:off x="566306" y="504677"/>
            <a:ext cx="49278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Literature and Devices</a:t>
            </a:r>
            <a:endParaRPr lang="en-GB" sz="2800" b="1" dirty="0"/>
          </a:p>
          <a:p>
            <a:endParaRPr lang="en-GB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DF0CF-E384-F842-BFD2-962595D75042}"/>
              </a:ext>
            </a:extLst>
          </p:cNvPr>
          <p:cNvSpPr txBox="1"/>
          <p:nvPr/>
        </p:nvSpPr>
        <p:spPr>
          <a:xfrm>
            <a:off x="220382" y="1421053"/>
            <a:ext cx="8270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Methods: chlorinity, conductivity, density, electromagnetic interactions, magnetic permeability.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Commercial CTDs are either too large, too expensive or handheld. </a:t>
            </a:r>
          </a:p>
        </p:txBody>
      </p:sp>
    </p:spTree>
    <p:extLst>
      <p:ext uri="{BB962C8B-B14F-4D97-AF65-F5344CB8AC3E}">
        <p14:creationId xmlns:p14="http://schemas.microsoft.com/office/powerpoint/2010/main" val="2109348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73198-2EC9-59EE-1974-610C3A2FD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7A6A29-C810-52B4-97FA-9DB67D773F80}"/>
              </a:ext>
            </a:extLst>
          </p:cNvPr>
          <p:cNvSpPr txBox="1"/>
          <p:nvPr/>
        </p:nvSpPr>
        <p:spPr>
          <a:xfrm>
            <a:off x="566306" y="504677"/>
            <a:ext cx="161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Design</a:t>
            </a:r>
            <a:endParaRPr lang="en-GB" sz="2800" b="1" dirty="0"/>
          </a:p>
        </p:txBody>
      </p:sp>
      <p:pic>
        <p:nvPicPr>
          <p:cNvPr id="4" name="Picture 3" descr="A yellow rectangular object with green lines&#10;&#10;Description automatically generated">
            <a:extLst>
              <a:ext uri="{FF2B5EF4-FFF2-40B4-BE49-F238E27FC236}">
                <a16:creationId xmlns:a16="http://schemas.microsoft.com/office/drawing/2014/main" id="{E550CB53-F107-B6F2-6314-906C73789C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730" y="3674397"/>
            <a:ext cx="2099285" cy="2833181"/>
          </a:xfrm>
          <a:prstGeom prst="rect">
            <a:avLst/>
          </a:prstGeom>
        </p:spPr>
      </p:pic>
      <p:pic>
        <p:nvPicPr>
          <p:cNvPr id="17" name="Picture 16" descr="A wire wrapped around a wire&#10;&#10;Description automatically generated">
            <a:extLst>
              <a:ext uri="{FF2B5EF4-FFF2-40B4-BE49-F238E27FC236}">
                <a16:creationId xmlns:a16="http://schemas.microsoft.com/office/drawing/2014/main" id="{3353B0A4-CCD4-2085-87A8-66847C231D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14" y="3656489"/>
            <a:ext cx="2099285" cy="2833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744EA5-F694-A8F4-149E-09DC585FD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668" y="504677"/>
            <a:ext cx="5280544" cy="52740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17AD39-AD7A-78B4-1D66-A3BE092AD82E}"/>
              </a:ext>
            </a:extLst>
          </p:cNvPr>
          <p:cNvSpPr txBox="1"/>
          <p:nvPr/>
        </p:nvSpPr>
        <p:spPr>
          <a:xfrm>
            <a:off x="218788" y="1433554"/>
            <a:ext cx="113047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Uses electrical conductivity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Electrodes made from gold and titanium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Resistance measuring circuitry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Switching current to prevent corrosion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Calibration resistor for measurements</a:t>
            </a:r>
          </a:p>
          <a:p>
            <a:pPr marL="457200" indent="-457200">
              <a:buFontTx/>
              <a:buChar char="-"/>
            </a:pPr>
            <a:endParaRPr lang="en-GB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C51E3-6139-9ECE-79C3-07244C1133F5}"/>
              </a:ext>
            </a:extLst>
          </p:cNvPr>
          <p:cNvSpPr txBox="1"/>
          <p:nvPr/>
        </p:nvSpPr>
        <p:spPr>
          <a:xfrm>
            <a:off x="6952951" y="5833335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Circuit Overview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0C3B21-C771-AEFD-E509-D030F8317C54}"/>
              </a:ext>
            </a:extLst>
          </p:cNvPr>
          <p:cNvSpPr txBox="1"/>
          <p:nvPr/>
        </p:nvSpPr>
        <p:spPr>
          <a:xfrm>
            <a:off x="2350383" y="6507578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Gold Electrode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FBBF96-2CA6-A66F-A15D-CED203BF2DDB}"/>
              </a:ext>
            </a:extLst>
          </p:cNvPr>
          <p:cNvSpPr txBox="1"/>
          <p:nvPr/>
        </p:nvSpPr>
        <p:spPr>
          <a:xfrm>
            <a:off x="-195933" y="6478765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Titanium Electrode</a:t>
            </a:r>
          </a:p>
        </p:txBody>
      </p:sp>
    </p:spTree>
    <p:extLst>
      <p:ext uri="{BB962C8B-B14F-4D97-AF65-F5344CB8AC3E}">
        <p14:creationId xmlns:p14="http://schemas.microsoft.com/office/powerpoint/2010/main" val="2470752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70E7-6237-FD43-08DA-C27188853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FA3553-424B-089B-74B4-D11AB451EB6E}"/>
              </a:ext>
            </a:extLst>
          </p:cNvPr>
          <p:cNvSpPr txBox="1"/>
          <p:nvPr/>
        </p:nvSpPr>
        <p:spPr>
          <a:xfrm>
            <a:off x="566306" y="504677"/>
            <a:ext cx="161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Design</a:t>
            </a:r>
            <a:endParaRPr lang="en-GB" sz="2800" b="1" dirty="0"/>
          </a:p>
        </p:txBody>
      </p:sp>
      <p:pic>
        <p:nvPicPr>
          <p:cNvPr id="4" name="Picture 3" descr="A green circuit board with red buttons and red caps&#10;&#10;Description automatically generated">
            <a:extLst>
              <a:ext uri="{FF2B5EF4-FFF2-40B4-BE49-F238E27FC236}">
                <a16:creationId xmlns:a16="http://schemas.microsoft.com/office/drawing/2014/main" id="{AED11A84-AE91-5FC0-700E-CC806E5949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940" y="3804671"/>
            <a:ext cx="4664111" cy="2602523"/>
          </a:xfrm>
          <a:prstGeom prst="rect">
            <a:avLst/>
          </a:prstGeom>
        </p:spPr>
      </p:pic>
      <p:pic>
        <p:nvPicPr>
          <p:cNvPr id="8" name="Picture 7" descr="A hand holding a green circuit board&#10;&#10;Description automatically generated">
            <a:extLst>
              <a:ext uri="{FF2B5EF4-FFF2-40B4-BE49-F238E27FC236}">
                <a16:creationId xmlns:a16="http://schemas.microsoft.com/office/drawing/2014/main" id="{027B374E-6BE5-36C1-DAAD-C0371774E3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145" y="729842"/>
            <a:ext cx="4825518" cy="55056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1CAACE-161A-C1B4-3D3A-9023BB2216FE}"/>
              </a:ext>
            </a:extLst>
          </p:cNvPr>
          <p:cNvSpPr txBox="1"/>
          <p:nvPr/>
        </p:nvSpPr>
        <p:spPr>
          <a:xfrm>
            <a:off x="220381" y="1421053"/>
            <a:ext cx="67777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Probe and controller PCBs were fabricated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Controller requests and displays measurements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Board to board communication over RS485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A77C7-C956-9527-EFBC-17F2B4EAC7FB}"/>
              </a:ext>
            </a:extLst>
          </p:cNvPr>
          <p:cNvSpPr txBox="1"/>
          <p:nvPr/>
        </p:nvSpPr>
        <p:spPr>
          <a:xfrm>
            <a:off x="6902829" y="6235466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Probe PCB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73AD3F-2B5F-3C0D-CD37-8444B8E122EE}"/>
              </a:ext>
            </a:extLst>
          </p:cNvPr>
          <p:cNvSpPr txBox="1"/>
          <p:nvPr/>
        </p:nvSpPr>
        <p:spPr>
          <a:xfrm>
            <a:off x="875006" y="63893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Controller PCB</a:t>
            </a:r>
          </a:p>
        </p:txBody>
      </p:sp>
    </p:spTree>
    <p:extLst>
      <p:ext uri="{BB962C8B-B14F-4D97-AF65-F5344CB8AC3E}">
        <p14:creationId xmlns:p14="http://schemas.microsoft.com/office/powerpoint/2010/main" val="278302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CCAA1-D70C-60A0-97D9-F53DC137C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065152-A570-889B-33B9-81FF63EC6E18}"/>
              </a:ext>
            </a:extLst>
          </p:cNvPr>
          <p:cNvSpPr txBox="1"/>
          <p:nvPr/>
        </p:nvSpPr>
        <p:spPr>
          <a:xfrm>
            <a:off x="566306" y="504677"/>
            <a:ext cx="3621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Implementation</a:t>
            </a:r>
            <a:endParaRPr lang="en-GB" sz="2800" b="1" dirty="0"/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418AB70F-55AD-0A78-1913-694EE4C7DE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85" y="2912948"/>
            <a:ext cx="5955074" cy="3440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FC42AC-0310-8406-87D7-6F34253525BE}"/>
              </a:ext>
            </a:extLst>
          </p:cNvPr>
          <p:cNvSpPr txBox="1"/>
          <p:nvPr/>
        </p:nvSpPr>
        <p:spPr>
          <a:xfrm>
            <a:off x="220382" y="1421053"/>
            <a:ext cx="65747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Probe was cast into epoxy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Depth sensor was a pressure sensor isolated with a flexible membrane</a:t>
            </a:r>
          </a:p>
          <a:p>
            <a:pPr marL="457200" indent="-457200">
              <a:buFontTx/>
              <a:buChar char="-"/>
            </a:pPr>
            <a:endParaRPr lang="en-GB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C57777-9DF1-A7E3-47D6-1486014D4B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399" y="718324"/>
            <a:ext cx="4612894" cy="51371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4A2FA0-001D-C15F-1B99-DA2C698CD8DD}"/>
              </a:ext>
            </a:extLst>
          </p:cNvPr>
          <p:cNvSpPr txBox="1"/>
          <p:nvPr/>
        </p:nvSpPr>
        <p:spPr>
          <a:xfrm>
            <a:off x="1256133" y="6353323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Epoxy Casting Mould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CCB5F-1F03-3CAB-220F-B836A7FFB7F3}"/>
              </a:ext>
            </a:extLst>
          </p:cNvPr>
          <p:cNvSpPr txBox="1"/>
          <p:nvPr/>
        </p:nvSpPr>
        <p:spPr>
          <a:xfrm>
            <a:off x="7038857" y="5855516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Probe PCB Cast in Epoxy</a:t>
            </a:r>
          </a:p>
        </p:txBody>
      </p:sp>
    </p:spTree>
    <p:extLst>
      <p:ext uri="{BB962C8B-B14F-4D97-AF65-F5344CB8AC3E}">
        <p14:creationId xmlns:p14="http://schemas.microsoft.com/office/powerpoint/2010/main" val="16251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C2C04-14DF-0348-FA28-D11EAF13A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03F461-A520-9300-FA75-C0D4B29ABA46}"/>
              </a:ext>
            </a:extLst>
          </p:cNvPr>
          <p:cNvSpPr txBox="1"/>
          <p:nvPr/>
        </p:nvSpPr>
        <p:spPr>
          <a:xfrm>
            <a:off x="566306" y="504677"/>
            <a:ext cx="1675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Testing</a:t>
            </a:r>
            <a:endParaRPr lang="en-GB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0DDD4-C8B4-4B01-3585-8ED25F87D2A1}"/>
              </a:ext>
            </a:extLst>
          </p:cNvPr>
          <p:cNvSpPr txBox="1"/>
          <p:nvPr/>
        </p:nvSpPr>
        <p:spPr>
          <a:xfrm>
            <a:off x="220728" y="1494815"/>
            <a:ext cx="574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FB5756-53A4-E2EA-2AC4-A87F85FFC809}"/>
              </a:ext>
            </a:extLst>
          </p:cNvPr>
          <p:cNvSpPr txBox="1"/>
          <p:nvPr/>
        </p:nvSpPr>
        <p:spPr>
          <a:xfrm>
            <a:off x="220381" y="1421053"/>
            <a:ext cx="11304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Voltage sweeps stepped through a range of voltages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Measurements affect the samples</a:t>
            </a:r>
          </a:p>
        </p:txBody>
      </p:sp>
      <p:pic>
        <p:nvPicPr>
          <p:cNvPr id="19" name="Picture 18" descr="A graph of a voltage&#10;&#10;Description automatically generated">
            <a:extLst>
              <a:ext uri="{FF2B5EF4-FFF2-40B4-BE49-F238E27FC236}">
                <a16:creationId xmlns:a16="http://schemas.microsoft.com/office/drawing/2014/main" id="{41E72BBB-A3A5-6BBA-B348-FFB46D66C1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88" y="2605665"/>
            <a:ext cx="5064021" cy="3798016"/>
          </a:xfrm>
          <a:prstGeom prst="rect">
            <a:avLst/>
          </a:prstGeom>
        </p:spPr>
      </p:pic>
      <p:pic>
        <p:nvPicPr>
          <p:cNvPr id="21" name="Picture 20" descr="A graph of a voltage&#10;&#10;Description automatically generated">
            <a:extLst>
              <a:ext uri="{FF2B5EF4-FFF2-40B4-BE49-F238E27FC236}">
                <a16:creationId xmlns:a16="http://schemas.microsoft.com/office/drawing/2014/main" id="{1A65DF56-076E-17F7-6ACF-08AC900A7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090" y="2605664"/>
            <a:ext cx="5064022" cy="37980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64C85F-761B-136F-3FB2-294255112E47}"/>
              </a:ext>
            </a:extLst>
          </p:cNvPr>
          <p:cNvSpPr txBox="1"/>
          <p:nvPr/>
        </p:nvSpPr>
        <p:spPr>
          <a:xfrm>
            <a:off x="713720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Forward and Reverse Sweeps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3484C6-7FD4-2E9F-598F-DCB4F2438F78}"/>
              </a:ext>
            </a:extLst>
          </p:cNvPr>
          <p:cNvSpPr txBox="1"/>
          <p:nvPr/>
        </p:nvSpPr>
        <p:spPr>
          <a:xfrm>
            <a:off x="6613112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Forward and Reverse Sweeps with Priming</a:t>
            </a:r>
          </a:p>
        </p:txBody>
      </p:sp>
    </p:spTree>
    <p:extLst>
      <p:ext uri="{BB962C8B-B14F-4D97-AF65-F5344CB8AC3E}">
        <p14:creationId xmlns:p14="http://schemas.microsoft.com/office/powerpoint/2010/main" val="162603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C68-4D88-1822-7627-0C499504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11C851-F037-A608-1149-7DCC4E890891}"/>
              </a:ext>
            </a:extLst>
          </p:cNvPr>
          <p:cNvSpPr txBox="1"/>
          <p:nvPr/>
        </p:nvSpPr>
        <p:spPr>
          <a:xfrm>
            <a:off x="566306" y="504677"/>
            <a:ext cx="1675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Testing</a:t>
            </a:r>
            <a:endParaRPr lang="en-GB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436F9-F245-FE49-6A56-B67071D28F89}"/>
              </a:ext>
            </a:extLst>
          </p:cNvPr>
          <p:cNvSpPr txBox="1"/>
          <p:nvPr/>
        </p:nvSpPr>
        <p:spPr>
          <a:xfrm>
            <a:off x="220728" y="1494815"/>
            <a:ext cx="574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endParaRPr lang="en-GB" sz="2800" dirty="0"/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B36BDC4-C6B8-8380-A1B6-69F39DBDB5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093" y="2637223"/>
            <a:ext cx="5047374" cy="3785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2474D0-C99D-6B5E-244F-E42A771D5943}"/>
              </a:ext>
            </a:extLst>
          </p:cNvPr>
          <p:cNvSpPr txBox="1"/>
          <p:nvPr/>
        </p:nvSpPr>
        <p:spPr>
          <a:xfrm>
            <a:off x="220381" y="1421053"/>
            <a:ext cx="11304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Voltage sweeps at similar temperatures showed logical differences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Equation of best fit was parameterised and used to calculate salinity.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499517-549A-1377-017E-31CCE865F030}"/>
              </a:ext>
            </a:extLst>
          </p:cNvPr>
          <p:cNvSpPr txBox="1"/>
          <p:nvPr/>
        </p:nvSpPr>
        <p:spPr>
          <a:xfrm>
            <a:off x="713720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Gold Electrode Sweeps of the Same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41DD4-D9BB-93BF-821B-D1E396B18C92}"/>
              </a:ext>
            </a:extLst>
          </p:cNvPr>
          <p:cNvSpPr txBox="1"/>
          <p:nvPr/>
        </p:nvSpPr>
        <p:spPr>
          <a:xfrm>
            <a:off x="6613112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Gold Electrode Sweeps of Different Samples</a:t>
            </a:r>
          </a:p>
        </p:txBody>
      </p:sp>
      <p:pic>
        <p:nvPicPr>
          <p:cNvPr id="8" name="Picture 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D0E330C5-40A9-1715-1D5B-0E7F748568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34" y="2637223"/>
            <a:ext cx="5047375" cy="37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5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EDC5D-A401-3A4E-0B7A-DCD2B7297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2DEB4C-E5DA-F439-7106-9ED87D003344}"/>
              </a:ext>
            </a:extLst>
          </p:cNvPr>
          <p:cNvSpPr txBox="1"/>
          <p:nvPr/>
        </p:nvSpPr>
        <p:spPr>
          <a:xfrm>
            <a:off x="566306" y="504677"/>
            <a:ext cx="1675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Testing</a:t>
            </a:r>
            <a:endParaRPr lang="en-GB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102D8-494E-7B74-04C1-3F7141DAB7E9}"/>
              </a:ext>
            </a:extLst>
          </p:cNvPr>
          <p:cNvSpPr txBox="1"/>
          <p:nvPr/>
        </p:nvSpPr>
        <p:spPr>
          <a:xfrm>
            <a:off x="220728" y="1494815"/>
            <a:ext cx="11552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Sine wave tests were unable to differentiate between samples.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Single measurements were accurate with a correlation coefficient of 0,87</a:t>
            </a:r>
          </a:p>
        </p:txBody>
      </p:sp>
      <p:pic>
        <p:nvPicPr>
          <p:cNvPr id="4" name="Picture 3" descr="A graph of a wave&#10;&#10;Description automatically generated">
            <a:extLst>
              <a:ext uri="{FF2B5EF4-FFF2-40B4-BE49-F238E27FC236}">
                <a16:creationId xmlns:a16="http://schemas.microsoft.com/office/drawing/2014/main" id="{534FA24C-0ADC-73A5-2E10-3D7F312255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34" y="2618150"/>
            <a:ext cx="5047374" cy="3785531"/>
          </a:xfrm>
          <a:prstGeom prst="rect">
            <a:avLst/>
          </a:prstGeom>
        </p:spPr>
      </p:pic>
      <p:pic>
        <p:nvPicPr>
          <p:cNvPr id="8" name="Picture 7" descr="A tabl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F10364B6-0628-7AB1-922D-16C41A83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83" y="2598080"/>
            <a:ext cx="3852391" cy="3805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85297-35D7-A0DA-DB3B-4EDE581B6C7E}"/>
              </a:ext>
            </a:extLst>
          </p:cNvPr>
          <p:cNvSpPr txBox="1"/>
          <p:nvPr/>
        </p:nvSpPr>
        <p:spPr>
          <a:xfrm>
            <a:off x="713720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Sine Wave 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BB488-7262-A977-69AE-F179C94B6607}"/>
              </a:ext>
            </a:extLst>
          </p:cNvPr>
          <p:cNvSpPr txBox="1"/>
          <p:nvPr/>
        </p:nvSpPr>
        <p:spPr>
          <a:xfrm>
            <a:off x="6613112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Single Measurement Testing</a:t>
            </a:r>
          </a:p>
        </p:txBody>
      </p:sp>
    </p:spTree>
    <p:extLst>
      <p:ext uri="{BB962C8B-B14F-4D97-AF65-F5344CB8AC3E}">
        <p14:creationId xmlns:p14="http://schemas.microsoft.com/office/powerpoint/2010/main" val="1313095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2155</TotalTime>
  <Words>309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Cameron Clark</dc:creator>
  <cp:lastModifiedBy>Cameron Clark</cp:lastModifiedBy>
  <cp:revision>28</cp:revision>
  <dcterms:created xsi:type="dcterms:W3CDTF">2024-10-27T14:59:44Z</dcterms:created>
  <dcterms:modified xsi:type="dcterms:W3CDTF">2024-10-29T16:22:45Z</dcterms:modified>
</cp:coreProperties>
</file>